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79" r:id="rId4"/>
  </p:sldMasterIdLst>
  <p:notesMasterIdLst>
    <p:notesMasterId r:id="rId13"/>
  </p:notesMasterIdLst>
  <p:sldIdLst>
    <p:sldId id="260" r:id="rId5"/>
    <p:sldId id="263" r:id="rId6"/>
    <p:sldId id="262" r:id="rId7"/>
    <p:sldId id="261" r:id="rId8"/>
    <p:sldId id="264" r:id="rId9"/>
    <p:sldId id="265" r:id="rId10"/>
    <p:sldId id="268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86012" autoAdjust="0"/>
  </p:normalViewPr>
  <p:slideViewPr>
    <p:cSldViewPr snapToGrid="0" snapToObjects="1">
      <p:cViewPr varScale="1">
        <p:scale>
          <a:sx n="95" d="100"/>
          <a:sy n="95" d="100"/>
        </p:scale>
        <p:origin x="-37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4B260-EE40-9644-9C7C-959C5490870C}" type="datetimeFigureOut">
              <a:rPr lang="en-US" smtClean="0"/>
              <a:t>25/11/22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D9B12-A31D-994F-A532-86C01BF8A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11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D9B12-A31D-994F-A532-86C01BF8AF8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0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Verdana"/>
                <a:ea typeface="Times New Roman"/>
              </a:rPr>
              <a:t>Step 3 v 17</a:t>
            </a:r>
            <a:endParaRPr lang="en-GB" sz="1200" b="1" i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D9B12-A31D-994F-A532-86C01BF8AF8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83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335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671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590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152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400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744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527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49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9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93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412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CAD7-FD6C-CD4B-A364-BB924BB1AEB6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25/11/22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1FBB5-1E7A-564F-AE05-B33F0C9FD29B}" type="slidenum">
              <a:rPr lang="en-GB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6279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biblegateway.com/passage/?search=matt+18:16&amp;version=NASB1995%23fen-NASB1995-23744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8" y="28638"/>
            <a:ext cx="8229600" cy="4180568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Apple Chancery"/>
                <a:cs typeface="Apple Chancery"/>
              </a:rPr>
              <a:t>The Golden </a:t>
            </a:r>
            <a:r>
              <a:rPr lang="en-GB" sz="6000" b="1" dirty="0">
                <a:latin typeface="Apple Chancery"/>
                <a:cs typeface="Apple Chancery"/>
              </a:rPr>
              <a:t>Rule of Church Membership</a:t>
            </a:r>
            <a:br>
              <a:rPr lang="en-GB" sz="6000" b="1" dirty="0">
                <a:latin typeface="Apple Chancery"/>
                <a:cs typeface="Apple Chancery"/>
              </a:rPr>
            </a:br>
            <a:r>
              <a:rPr lang="en-GB" sz="4000" b="1" dirty="0" smtClean="0">
                <a:latin typeface="Apple Chancery"/>
                <a:cs typeface="Apple Chancery"/>
              </a:rPr>
              <a:t/>
            </a:r>
            <a:br>
              <a:rPr lang="en-GB" sz="4000" b="1" dirty="0" smtClean="0">
                <a:latin typeface="Apple Chancery"/>
                <a:cs typeface="Apple Chancery"/>
              </a:rPr>
            </a:br>
            <a:r>
              <a:rPr lang="en-GB" sz="6000" b="1" i="1" dirty="0" smtClean="0"/>
              <a:t>Matthew </a:t>
            </a:r>
            <a:r>
              <a:rPr lang="en-GB" sz="6000" b="1" i="1" dirty="0"/>
              <a:t>18</a:t>
            </a:r>
            <a:r>
              <a:rPr lang="en-GB" sz="6000" b="1" i="1" dirty="0" smtClean="0"/>
              <a:t>:15-19</a:t>
            </a:r>
            <a:endParaRPr lang="en-GB" sz="6000" b="1" i="1" dirty="0"/>
          </a:p>
        </p:txBody>
      </p:sp>
    </p:spTree>
    <p:extLst>
      <p:ext uri="{BB962C8B-B14F-4D97-AF65-F5344CB8AC3E}">
        <p14:creationId xmlns:p14="http://schemas.microsoft.com/office/powerpoint/2010/main" val="1583124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8" y="28637"/>
            <a:ext cx="8229600" cy="5114863"/>
          </a:xfrm>
        </p:spPr>
        <p:txBody>
          <a:bodyPr>
            <a:normAutofit/>
          </a:bodyPr>
          <a:lstStyle/>
          <a:p>
            <a:pPr algn="l"/>
            <a:r>
              <a:rPr lang="en-GB" sz="5300" b="1" dirty="0" smtClean="0"/>
              <a:t>     The context    </a:t>
            </a:r>
            <a:r>
              <a:rPr lang="en-GB" sz="4900" b="1" i="1" dirty="0" err="1" smtClean="0"/>
              <a:t>Mattew</a:t>
            </a:r>
            <a:r>
              <a:rPr lang="en-GB" sz="4900" b="1" i="1" dirty="0" smtClean="0"/>
              <a:t> 18</a:t>
            </a:r>
            <a:r>
              <a:rPr lang="en-GB" sz="4000" b="1" i="1" dirty="0" smtClean="0"/>
              <a:t/>
            </a:r>
            <a:br>
              <a:rPr lang="en-GB" sz="4000" b="1" i="1" dirty="0" smtClean="0"/>
            </a:br>
            <a:r>
              <a:rPr lang="en-GB" sz="2000" b="1" i="1" dirty="0" smtClean="0"/>
              <a:t/>
            </a:r>
            <a:br>
              <a:rPr lang="en-GB" sz="2000" b="1" i="1" dirty="0" smtClean="0"/>
            </a:br>
            <a:r>
              <a:rPr lang="en-GB" sz="4000" b="1" i="1" dirty="0" smtClean="0"/>
              <a:t>	1.</a:t>
            </a:r>
            <a:r>
              <a:rPr lang="en-GB" sz="4000" b="1" dirty="0" smtClean="0"/>
              <a:t>  Restoration</a:t>
            </a:r>
            <a:br>
              <a:rPr lang="en-GB" sz="4000" b="1" dirty="0" smtClean="0"/>
            </a:br>
            <a:r>
              <a:rPr lang="en-GB" sz="4000" b="1" dirty="0"/>
              <a:t>	</a:t>
            </a:r>
            <a:r>
              <a:rPr lang="en-GB" sz="4000" b="1" dirty="0" smtClean="0"/>
              <a:t>	 </a:t>
            </a:r>
            <a:r>
              <a:rPr lang="en-GB" sz="4000" b="1" i="1" dirty="0" smtClean="0"/>
              <a:t>v.12  Parable of the lost sheep</a:t>
            </a:r>
            <a:r>
              <a:rPr lang="en-GB" sz="4000" b="1" dirty="0" smtClean="0"/>
              <a:t>	</a:t>
            </a: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2000" b="1" dirty="0" smtClean="0"/>
              <a:t>	</a:t>
            </a:r>
            <a:br>
              <a:rPr lang="en-GB" sz="2000" b="1" dirty="0" smtClean="0"/>
            </a:br>
            <a:r>
              <a:rPr lang="en-GB" sz="3200" b="1" dirty="0" smtClean="0"/>
              <a:t>	</a:t>
            </a:r>
            <a:r>
              <a:rPr lang="en-GB" sz="4000" b="1" dirty="0" smtClean="0"/>
              <a:t>2. Forgiveness </a:t>
            </a:r>
            <a:br>
              <a:rPr lang="en-GB" sz="4000" b="1" dirty="0" smtClean="0"/>
            </a:br>
            <a:r>
              <a:rPr lang="en-GB" sz="4000" b="1" dirty="0"/>
              <a:t>	</a:t>
            </a:r>
            <a:r>
              <a:rPr lang="en-GB" sz="4000" b="1" dirty="0" smtClean="0"/>
              <a:t>    v.21-35</a:t>
            </a:r>
            <a:r>
              <a:rPr lang="en-GB" sz="4000" b="1" dirty="0"/>
              <a:t> </a:t>
            </a:r>
            <a:r>
              <a:rPr lang="en-GB" sz="4000" b="1" dirty="0" smtClean="0"/>
              <a:t>Peter. Parable of slave</a:t>
            </a:r>
            <a:br>
              <a:rPr lang="en-GB" sz="4000" b="1" dirty="0" smtClean="0"/>
            </a:b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833981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8" y="28638"/>
            <a:ext cx="8229600" cy="5114862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/>
              <a:t>THREE </a:t>
            </a:r>
            <a:r>
              <a:rPr lang="en-GB" sz="4000" b="1" dirty="0" smtClean="0"/>
              <a:t>STEPS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4000" b="1" dirty="0" smtClean="0"/>
              <a:t>STEP 1  </a:t>
            </a:r>
            <a:r>
              <a:rPr lang="en-GB" sz="2800" b="1" i="1" dirty="0" smtClean="0"/>
              <a:t>v16</a:t>
            </a:r>
            <a:r>
              <a:rPr lang="en-GB" sz="4000" b="1" i="1" dirty="0" smtClean="0"/>
              <a:t> </a:t>
            </a:r>
            <a:r>
              <a:rPr lang="en-GB" sz="3600" i="1" dirty="0" smtClean="0"/>
              <a:t>“</a:t>
            </a:r>
            <a:r>
              <a:rPr lang="en-GB" sz="3600" b="1" i="1" dirty="0"/>
              <a:t>If</a:t>
            </a:r>
            <a:r>
              <a:rPr lang="en-GB" sz="3600" i="1" dirty="0"/>
              <a:t> </a:t>
            </a:r>
            <a:r>
              <a:rPr lang="en-GB" sz="3600" b="1" i="1" dirty="0"/>
              <a:t>your</a:t>
            </a:r>
            <a:r>
              <a:rPr lang="en-GB" sz="3600" i="1" dirty="0"/>
              <a:t> </a:t>
            </a:r>
            <a:r>
              <a:rPr lang="en-GB" sz="3600" b="1" i="1" dirty="0"/>
              <a:t>brother</a:t>
            </a:r>
            <a:r>
              <a:rPr lang="en-GB" sz="3600" i="1" dirty="0"/>
              <a:t> </a:t>
            </a:r>
            <a:r>
              <a:rPr lang="en-GB" sz="3600" b="1" i="1" dirty="0"/>
              <a:t>sins</a:t>
            </a:r>
            <a:r>
              <a:rPr lang="en-GB" sz="3600" i="1" dirty="0"/>
              <a:t>, </a:t>
            </a:r>
            <a:r>
              <a:rPr lang="en-GB" sz="3600" i="1" dirty="0" smtClean="0"/>
              <a:t>GO </a:t>
            </a:r>
            <a:r>
              <a:rPr lang="en-GB" sz="3600" i="1" dirty="0"/>
              <a:t>and show him his fault </a:t>
            </a:r>
            <a:r>
              <a:rPr lang="en-GB" sz="3600" b="1" i="1" dirty="0"/>
              <a:t>in </a:t>
            </a:r>
            <a:r>
              <a:rPr lang="en-GB" sz="3600" b="1" i="1" dirty="0" smtClean="0"/>
              <a:t>PRIVATE</a:t>
            </a:r>
            <a:r>
              <a:rPr lang="en-GB" sz="3600" i="1" dirty="0" smtClean="0"/>
              <a:t>;</a:t>
            </a:r>
            <a:r>
              <a:rPr lang="en-GB" sz="3600" i="1" dirty="0"/>
              <a:t> </a:t>
            </a:r>
            <a:r>
              <a:rPr lang="en-GB" sz="3600" b="1" i="1" dirty="0"/>
              <a:t>if</a:t>
            </a:r>
            <a:r>
              <a:rPr lang="en-GB" sz="3600" i="1" dirty="0"/>
              <a:t> he listens to you, you </a:t>
            </a:r>
            <a:r>
              <a:rPr lang="en-GB" sz="3600" i="1" dirty="0" smtClean="0"/>
              <a:t>have </a:t>
            </a:r>
            <a:r>
              <a:rPr lang="en-GB" sz="3600" b="1" i="1" dirty="0" smtClean="0"/>
              <a:t>WON</a:t>
            </a:r>
            <a:r>
              <a:rPr lang="en-GB" sz="3600" i="1" dirty="0" smtClean="0"/>
              <a:t> </a:t>
            </a:r>
            <a:r>
              <a:rPr lang="en-GB" sz="3600" i="1" dirty="0" smtClean="0"/>
              <a:t>your brother”.</a:t>
            </a:r>
            <a:r>
              <a:rPr lang="en-GB" sz="3600" i="1" dirty="0"/>
              <a:t/>
            </a:r>
            <a:br>
              <a:rPr lang="en-GB" sz="3600" i="1" dirty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714099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7" y="28637"/>
            <a:ext cx="8315895" cy="4743629"/>
          </a:xfrm>
        </p:spPr>
        <p:txBody>
          <a:bodyPr>
            <a:normAutofit fontScale="90000"/>
          </a:bodyPr>
          <a:lstStyle/>
          <a:p>
            <a:pPr algn="l"/>
            <a:r>
              <a:rPr lang="en-GB" sz="4900" b="1" dirty="0" smtClean="0">
                <a:latin typeface="+mn-lt"/>
                <a:ea typeface="Times New Roman"/>
                <a:cs typeface="Times New Roman"/>
              </a:rPr>
              <a:t>GENTLELY</a:t>
            </a:r>
            <a:br>
              <a:rPr lang="en-GB" sz="4900" b="1" dirty="0" smtClean="0">
                <a:latin typeface="+mn-lt"/>
                <a:ea typeface="Times New Roman"/>
                <a:cs typeface="Times New Roman"/>
              </a:rPr>
            </a:b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Galatians 6:1</a:t>
            </a:r>
            <a:r>
              <a:rPr lang="en-GB" sz="4000" b="1" i="1" dirty="0">
                <a:latin typeface="+mn-lt"/>
                <a:ea typeface="Times New Roman"/>
                <a:cs typeface="Times New Roman"/>
              </a:rPr>
              <a:t> Brethren, even if 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anyone </a:t>
            </a:r>
            <a:r>
              <a:rPr lang="en-GB" sz="4000" b="1" i="1" dirty="0">
                <a:latin typeface="+mn-lt"/>
                <a:ea typeface="Times New Roman"/>
                <a:cs typeface="Times New Roman"/>
              </a:rPr>
              <a:t>is caught in any trespass, you 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who are</a:t>
            </a:r>
            <a:r>
              <a:rPr lang="en-GB" sz="4000" b="1" i="1" dirty="0">
                <a:latin typeface="+mn-lt"/>
                <a:ea typeface="Times New Roman"/>
                <a:cs typeface="Times New Roman"/>
              </a:rPr>
              <a:t> </a:t>
            </a:r>
            <a:r>
              <a:rPr lang="en-GB" sz="4000" b="1" i="1" dirty="0">
                <a:latin typeface="+mn-lt"/>
                <a:ea typeface="Times New Roman"/>
                <a:cs typeface="Times New Roman"/>
              </a:rPr>
              <a:t> spiritual, restore such a one in a spirit of gentleness; each one looking to yourself, so that you too will not be tempted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. </a:t>
            </a:r>
            <a:br>
              <a:rPr lang="en-GB" sz="4000" b="1" i="1" dirty="0" smtClean="0">
                <a:latin typeface="+mn-lt"/>
                <a:ea typeface="Times New Roman"/>
                <a:cs typeface="Times New Roman"/>
              </a:rPr>
            </a:br>
            <a:r>
              <a:rPr lang="en-GB" sz="4000" b="1" i="1" dirty="0">
                <a:latin typeface="+mn-lt"/>
                <a:ea typeface="Times New Roman"/>
                <a:cs typeface="Times New Roman"/>
              </a:rPr>
              <a:t>v</a:t>
            </a:r>
            <a:r>
              <a:rPr lang="en-GB" sz="3100" b="1" i="1" dirty="0" smtClean="0">
                <a:latin typeface="+mn-lt"/>
                <a:ea typeface="Times New Roman"/>
                <a:cs typeface="Times New Roman"/>
              </a:rPr>
              <a:t>2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. Bear one 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a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nother’s burdens, and </a:t>
            </a:r>
            <a:r>
              <a:rPr lang="en-GB" sz="4000" b="1" i="1" dirty="0" err="1" smtClean="0">
                <a:latin typeface="+mn-lt"/>
                <a:ea typeface="Times New Roman"/>
                <a:cs typeface="Times New Roman"/>
              </a:rPr>
              <a:t>therby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 </a:t>
            </a:r>
            <a:r>
              <a:rPr lang="en-GB" sz="4000" b="1" i="1" dirty="0" err="1" smtClean="0">
                <a:latin typeface="+mn-lt"/>
                <a:ea typeface="Times New Roman"/>
                <a:cs typeface="Times New Roman"/>
              </a:rPr>
              <a:t>fulfill</a:t>
            </a:r>
            <a:r>
              <a:rPr lang="en-GB" sz="4000" b="1" i="1" dirty="0" smtClean="0">
                <a:latin typeface="+mn-lt"/>
                <a:ea typeface="Times New Roman"/>
                <a:cs typeface="Times New Roman"/>
              </a:rPr>
              <a:t> the love of Christ.</a:t>
            </a:r>
            <a:r>
              <a:rPr lang="en-GB" sz="4000" b="1" i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 </a:t>
            </a:r>
            <a:r>
              <a:rPr lang="en-GB" b="1" i="1" baseline="30000" dirty="0" smtClean="0">
                <a:solidFill>
                  <a:srgbClr val="FFFFFF"/>
                </a:solidFill>
                <a:latin typeface="+mn-lt"/>
                <a:ea typeface="Times New Roman"/>
                <a:cs typeface="Times New Roman"/>
              </a:rPr>
              <a:t> </a:t>
            </a:r>
            <a:endParaRPr lang="en-GB" b="1" i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6749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8" y="28638"/>
            <a:ext cx="8229600" cy="4180568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STEP </a:t>
            </a:r>
            <a:r>
              <a:rPr lang="en-GB" b="1" dirty="0" smtClean="0"/>
              <a:t>2   </a:t>
            </a:r>
            <a:r>
              <a:rPr lang="en-GB" sz="4000" b="1" dirty="0" smtClean="0"/>
              <a:t>v16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3100" b="1" baseline="30000" dirty="0" smtClean="0">
                <a:solidFill>
                  <a:srgbClr val="FFFFFF"/>
                </a:solidFill>
                <a:latin typeface="Helvetica"/>
                <a:ea typeface="Times New Roman"/>
                <a:cs typeface="Times New Roman"/>
              </a:rPr>
              <a:t>16</a:t>
            </a:r>
            <a:r>
              <a:rPr lang="en-GB" sz="4000" b="1" baseline="30000" dirty="0">
                <a:solidFill>
                  <a:srgbClr val="000000"/>
                </a:solidFill>
                <a:latin typeface="Helvetica"/>
                <a:ea typeface="Times New Roman"/>
                <a:cs typeface="Times New Roman"/>
              </a:rPr>
              <a:t> </a:t>
            </a:r>
            <a:r>
              <a:rPr lang="en-GB" sz="4000" i="1" dirty="0">
                <a:latin typeface="+mn-lt"/>
                <a:ea typeface="Times New Roman"/>
                <a:cs typeface="Times New Roman"/>
              </a:rPr>
              <a:t>But if he does not listen to you, take one or two more with you, so that </a:t>
            </a:r>
            <a:r>
              <a:rPr lang="en-GB" sz="4000" i="1" cap="small" dirty="0">
                <a:latin typeface="+mn-lt"/>
                <a:ea typeface="Times New Roman"/>
                <a:cs typeface="Times New Roman"/>
              </a:rPr>
              <a:t>by the mouth of two or three witnesses every</a:t>
            </a:r>
            <a:r>
              <a:rPr lang="en-GB" sz="4000" i="1" dirty="0">
                <a:latin typeface="+mn-lt"/>
                <a:ea typeface="Times New Roman"/>
                <a:cs typeface="Times New Roman"/>
              </a:rPr>
              <a:t> </a:t>
            </a:r>
            <a:r>
              <a:rPr lang="en-GB" sz="4000" i="1" baseline="30000" dirty="0">
                <a:latin typeface="+mn-lt"/>
                <a:ea typeface="Times New Roman"/>
                <a:cs typeface="Times New Roman"/>
              </a:rPr>
              <a:t>[</a:t>
            </a:r>
            <a:r>
              <a:rPr lang="en-GB" sz="4000" i="1" u="sng" baseline="30000" dirty="0">
                <a:latin typeface="+mn-lt"/>
                <a:ea typeface="Times New Roman"/>
                <a:cs typeface="Times New Roman"/>
                <a:hlinkClick r:id="rId2" tooltip="See footnote a"/>
              </a:rPr>
              <a:t>a</a:t>
            </a:r>
            <a:r>
              <a:rPr lang="en-GB" sz="4000" i="1" baseline="30000" dirty="0">
                <a:latin typeface="+mn-lt"/>
                <a:ea typeface="Times New Roman"/>
                <a:cs typeface="Times New Roman"/>
              </a:rPr>
              <a:t>]</a:t>
            </a:r>
            <a:r>
              <a:rPr lang="en-GB" sz="4000" i="1" cap="small" dirty="0">
                <a:latin typeface="+mn-lt"/>
                <a:ea typeface="Times New Roman"/>
                <a:cs typeface="Times New Roman"/>
              </a:rPr>
              <a:t>fact may be confirmed</a:t>
            </a:r>
            <a:r>
              <a:rPr lang="en-GB" sz="4000" i="1" dirty="0">
                <a:latin typeface="+mn-lt"/>
                <a:ea typeface="Times New Roman"/>
                <a:cs typeface="Times New Roman"/>
              </a:rPr>
              <a:t>.</a:t>
            </a:r>
            <a:br>
              <a:rPr lang="en-GB" sz="4000" i="1" dirty="0">
                <a:latin typeface="+mn-lt"/>
                <a:ea typeface="Times New Roman"/>
                <a:cs typeface="Times New Roman"/>
              </a:rPr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57187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8" y="374316"/>
            <a:ext cx="8229600" cy="4465052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en-GB" sz="4000" dirty="0" smtClean="0">
                <a:latin typeface="Verdana"/>
                <a:ea typeface="Times New Roman"/>
              </a:rPr>
              <a:t>Step 3  </a:t>
            </a:r>
            <a:r>
              <a:rPr lang="en-GB" sz="3600" dirty="0" smtClean="0">
                <a:latin typeface="Verdana"/>
                <a:ea typeface="Times New Roman"/>
              </a:rPr>
              <a:t>v17</a:t>
            </a:r>
            <a:br>
              <a:rPr lang="en-GB" sz="3600" dirty="0" smtClean="0">
                <a:latin typeface="Verdana"/>
                <a:ea typeface="Times New Roman"/>
              </a:rPr>
            </a:br>
            <a:r>
              <a:rPr lang="en-GB" sz="3600" dirty="0" smtClean="0">
                <a:latin typeface="Verdana"/>
                <a:ea typeface="Times New Roman"/>
              </a:rPr>
              <a:t/>
            </a:r>
            <a:br>
              <a:rPr lang="en-GB" sz="3600" dirty="0" smtClean="0">
                <a:latin typeface="Verdana"/>
                <a:ea typeface="Times New Roman"/>
              </a:rPr>
            </a:br>
            <a:r>
              <a:rPr lang="en-GB" sz="4000" b="1" baseline="30000" dirty="0" smtClean="0"/>
              <a:t>17</a:t>
            </a:r>
            <a:r>
              <a:rPr lang="en-GB" sz="4000" b="1" baseline="30000" dirty="0"/>
              <a:t> </a:t>
            </a:r>
            <a:r>
              <a:rPr lang="en-GB" sz="4000" dirty="0"/>
              <a:t>If he refuses to listen to them, tell it to the church; and if he refuses to listen even to the church, let him be to you as </a:t>
            </a:r>
            <a:r>
              <a:rPr lang="en-GB" sz="4000" dirty="0" smtClean="0"/>
              <a:t>a </a:t>
            </a:r>
            <a:r>
              <a:rPr lang="en-GB" sz="4000" dirty="0"/>
              <a:t>Gentile and </a:t>
            </a:r>
            <a:r>
              <a:rPr lang="en-GB" sz="4000" dirty="0" smtClean="0"/>
              <a:t>a </a:t>
            </a:r>
            <a:r>
              <a:rPr lang="en-GB" sz="4000" dirty="0"/>
              <a:t>tax collector.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600" dirty="0"/>
              <a:t/>
            </a:r>
            <a:br>
              <a:rPr lang="en-GB" sz="3600" dirty="0"/>
            </a:br>
            <a:endParaRPr lang="en-GB" sz="3600" b="1" i="1" dirty="0"/>
          </a:p>
        </p:txBody>
      </p:sp>
    </p:spTree>
    <p:extLst>
      <p:ext uri="{BB962C8B-B14F-4D97-AF65-F5344CB8AC3E}">
        <p14:creationId xmlns:p14="http://schemas.microsoft.com/office/powerpoint/2010/main" val="2089926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8" y="28638"/>
            <a:ext cx="8229600" cy="4180568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en-GB" sz="4000" dirty="0" smtClean="0">
                <a:latin typeface="Verdana"/>
                <a:ea typeface="Times New Roman"/>
              </a:rPr>
              <a:t>CONCLUSIONS.</a:t>
            </a:r>
            <a:r>
              <a:rPr lang="en-GB" sz="4000" dirty="0">
                <a:latin typeface="Times New Roman"/>
                <a:ea typeface="Times New Roman"/>
              </a:rPr>
              <a:t/>
            </a:r>
            <a:br>
              <a:rPr lang="en-GB" sz="4000" dirty="0">
                <a:latin typeface="Times New Roman"/>
                <a:ea typeface="Times New Roman"/>
              </a:rPr>
            </a:br>
            <a:r>
              <a:rPr lang="en-GB" sz="4000" dirty="0" smtClean="0">
                <a:latin typeface="Times New Roman"/>
                <a:ea typeface="Times New Roman"/>
              </a:rPr>
              <a:t/>
            </a:r>
            <a:br>
              <a:rPr lang="en-GB" sz="4000" dirty="0" smtClean="0">
                <a:latin typeface="Times New Roman"/>
                <a:ea typeface="Times New Roman"/>
              </a:rPr>
            </a:br>
            <a:r>
              <a:rPr lang="en-GB" sz="4000" dirty="0" smtClean="0">
                <a:latin typeface="Times New Roman"/>
                <a:ea typeface="Times New Roman"/>
              </a:rPr>
              <a:t>   1</a:t>
            </a:r>
            <a:r>
              <a:rPr lang="en-GB" sz="4000" dirty="0" smtClean="0">
                <a:latin typeface="Verdana"/>
                <a:ea typeface="Times New Roman"/>
              </a:rPr>
              <a:t>.  Are </a:t>
            </a:r>
            <a:r>
              <a:rPr lang="en-GB" sz="4000" dirty="0">
                <a:latin typeface="Verdana"/>
                <a:ea typeface="Times New Roman"/>
              </a:rPr>
              <a:t>you willing to be </a:t>
            </a:r>
            <a:r>
              <a:rPr lang="en-GB" sz="4000" dirty="0" smtClean="0">
                <a:latin typeface="Verdana"/>
                <a:ea typeface="Times New Roman"/>
              </a:rPr>
              <a:t>   </a:t>
            </a:r>
            <a:br>
              <a:rPr lang="en-GB" sz="4000" dirty="0" smtClean="0">
                <a:latin typeface="Verdana"/>
                <a:ea typeface="Times New Roman"/>
              </a:rPr>
            </a:br>
            <a:r>
              <a:rPr lang="en-GB" sz="4000" dirty="0">
                <a:latin typeface="Verdana"/>
                <a:ea typeface="Times New Roman"/>
              </a:rPr>
              <a:t> </a:t>
            </a:r>
            <a:r>
              <a:rPr lang="en-GB" sz="4000" dirty="0" smtClean="0">
                <a:latin typeface="Verdana"/>
                <a:ea typeface="Times New Roman"/>
              </a:rPr>
              <a:t>      obedient</a:t>
            </a:r>
            <a:r>
              <a:rPr lang="en-GB" sz="4000" dirty="0">
                <a:latin typeface="Verdana"/>
                <a:ea typeface="Times New Roman"/>
              </a:rPr>
              <a:t>?</a:t>
            </a:r>
            <a:r>
              <a:rPr lang="en-GB" sz="4000" dirty="0">
                <a:latin typeface="Times New Roman"/>
                <a:ea typeface="Times New Roman"/>
              </a:rPr>
              <a:t/>
            </a:r>
            <a:br>
              <a:rPr lang="en-GB" sz="4000" dirty="0">
                <a:latin typeface="Times New Roman"/>
                <a:ea typeface="Times New Roman"/>
              </a:rPr>
            </a:br>
            <a:endParaRPr lang="en-GB" sz="4000" b="1" i="1" dirty="0"/>
          </a:p>
        </p:txBody>
      </p:sp>
    </p:spTree>
    <p:extLst>
      <p:ext uri="{BB962C8B-B14F-4D97-AF65-F5344CB8AC3E}">
        <p14:creationId xmlns:p14="http://schemas.microsoft.com/office/powerpoint/2010/main" val="292888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2857" y="399023"/>
            <a:ext cx="8366721" cy="4180568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 smtClean="0">
                <a:ea typeface="Times New Roman"/>
              </a:rPr>
              <a:t>CONCLUSIONS cont.</a:t>
            </a:r>
            <a:r>
              <a:rPr lang="en-GB" sz="4000" dirty="0">
                <a:ea typeface="Times New Roman"/>
              </a:rPr>
              <a:t/>
            </a:r>
            <a:br>
              <a:rPr lang="en-GB" sz="4000" dirty="0">
                <a:ea typeface="Times New Roman"/>
              </a:rPr>
            </a:br>
            <a:r>
              <a:rPr lang="en-GB" sz="2000" dirty="0" smtClean="0">
                <a:ea typeface="Times New Roman"/>
              </a:rPr>
              <a:t/>
            </a:r>
            <a:br>
              <a:rPr lang="en-GB" sz="2000" dirty="0" smtClean="0">
                <a:ea typeface="Times New Roman"/>
              </a:rPr>
            </a:br>
            <a:r>
              <a:rPr lang="en-GB" sz="4000" dirty="0" smtClean="0">
                <a:ea typeface="Times New Roman"/>
              </a:rPr>
              <a:t>   </a:t>
            </a:r>
            <a:r>
              <a:rPr lang="en-GB" dirty="0" smtClean="0">
                <a:ea typeface="Times New Roman"/>
              </a:rPr>
              <a:t>2.  Are </a:t>
            </a:r>
            <a:r>
              <a:rPr lang="en-GB" dirty="0">
                <a:ea typeface="Times New Roman"/>
              </a:rPr>
              <a:t>you willing to be </a:t>
            </a:r>
            <a:r>
              <a:rPr lang="en-GB" dirty="0" smtClean="0">
                <a:ea typeface="Times New Roman"/>
              </a:rPr>
              <a:t>corrected?</a:t>
            </a:r>
            <a:br>
              <a:rPr lang="en-GB" dirty="0" smtClean="0">
                <a:ea typeface="Times New Roman"/>
              </a:rPr>
            </a:br>
            <a:r>
              <a:rPr lang="en-GB" sz="2200" dirty="0">
                <a:ea typeface="Times New Roman"/>
              </a:rPr>
              <a:t/>
            </a:r>
            <a:br>
              <a:rPr lang="en-GB" sz="2200" dirty="0">
                <a:ea typeface="Times New Roman"/>
              </a:rPr>
            </a:br>
            <a:r>
              <a:rPr lang="en-GB" sz="2200" dirty="0" smtClean="0">
                <a:ea typeface="Times New Roman"/>
              </a:rPr>
              <a:t>   </a:t>
            </a:r>
            <a:r>
              <a:rPr lang="en-GB" sz="4000" b="1" i="1" dirty="0" smtClean="0"/>
              <a:t>Proverbs</a:t>
            </a:r>
            <a:r>
              <a:rPr lang="en-GB" sz="4000" dirty="0" smtClean="0"/>
              <a:t> </a:t>
            </a:r>
            <a:r>
              <a:rPr lang="en-GB" sz="4000" b="1" i="1" dirty="0"/>
              <a:t>12:1 </a:t>
            </a:r>
            <a:r>
              <a:rPr lang="en-GB" sz="4000" b="1" i="1" dirty="0"/>
              <a:t> </a:t>
            </a:r>
            <a:r>
              <a:rPr lang="en-GB" sz="4000" b="1" i="1" dirty="0" smtClean="0"/>
              <a:t>Whoever </a:t>
            </a:r>
            <a:r>
              <a:rPr lang="en-GB" sz="4000" b="1" i="1" dirty="0"/>
              <a:t>loves </a:t>
            </a:r>
            <a:r>
              <a:rPr lang="en-GB" sz="4000" b="1" i="1" dirty="0" smtClean="0"/>
              <a:t>discipline     </a:t>
            </a:r>
            <a:br>
              <a:rPr lang="en-GB" sz="4000" b="1" i="1" dirty="0" smtClean="0"/>
            </a:br>
            <a:r>
              <a:rPr lang="en-GB" sz="4000" b="1" i="1" dirty="0"/>
              <a:t> </a:t>
            </a:r>
            <a:r>
              <a:rPr lang="en-GB" sz="4000" b="1" i="1" dirty="0" smtClean="0"/>
              <a:t>   </a:t>
            </a:r>
            <a:r>
              <a:rPr lang="en-GB" sz="4000" b="1" i="1" dirty="0" smtClean="0"/>
              <a:t>loves knowledge</a:t>
            </a:r>
            <a:r>
              <a:rPr lang="en-GB" sz="4000" b="1" i="1" dirty="0"/>
              <a:t>, but he who </a:t>
            </a:r>
            <a:r>
              <a:rPr lang="en-GB" sz="4000" b="1" i="1" dirty="0" smtClean="0"/>
              <a:t>hates   </a:t>
            </a:r>
            <a:br>
              <a:rPr lang="en-GB" sz="4000" b="1" i="1" dirty="0" smtClean="0"/>
            </a:br>
            <a:r>
              <a:rPr lang="en-GB" sz="4000" b="1" i="1" dirty="0"/>
              <a:t> </a:t>
            </a:r>
            <a:r>
              <a:rPr lang="en-GB" sz="4000" b="1" i="1" dirty="0" smtClean="0"/>
              <a:t>   </a:t>
            </a:r>
            <a:r>
              <a:rPr lang="en-GB" sz="4000" b="1" i="1" dirty="0" smtClean="0"/>
              <a:t>rebuke </a:t>
            </a:r>
            <a:r>
              <a:rPr lang="en-GB" sz="4000" b="1" i="1" dirty="0"/>
              <a:t>(correction) is STUPID.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b="1" i="1" dirty="0"/>
          </a:p>
        </p:txBody>
      </p:sp>
    </p:spTree>
    <p:extLst>
      <p:ext uri="{BB962C8B-B14F-4D97-AF65-F5344CB8AC3E}">
        <p14:creationId xmlns:p14="http://schemas.microsoft.com/office/powerpoint/2010/main" val="2772256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31</Words>
  <Application>Microsoft Macintosh PowerPoint</Application>
  <PresentationFormat>On-screen Show (16:9)</PresentationFormat>
  <Paragraphs>11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The Golden Rule of Church Membership  Matthew 18:15-19</vt:lpstr>
      <vt:lpstr>     The context    Mattew 18   1.  Restoration    v.12  Parable of the lost sheep     2. Forgiveness       v.21-35 Peter. Parable of slave </vt:lpstr>
      <vt:lpstr>THREE STEPS  STEP 1  v16 “If your brother sins, GO and show him his fault in PRIVATE; if he listens to you, you have WON your brother”.  </vt:lpstr>
      <vt:lpstr>GENTLELY Galatians 6:1 Brethren, even if anyone is caught in any trespass, you who are  spiritual, restore such a one in a spirit of gentleness; each one looking to yourself, so that you too will not be tempted.  v2. Bear one another’s burdens, and therby fulfill the love of Christ.  </vt:lpstr>
      <vt:lpstr>STEP 2   v16 16 But if he does not listen to you, take one or two more with you, so that by the mouth of two or three witnesses every [a]fact may be confirmed.  </vt:lpstr>
      <vt:lpstr>Step 3  v17  17 If he refuses to listen to them, tell it to the church; and if he refuses to listen even to the church, let him be to you as a Gentile and a tax collector.   </vt:lpstr>
      <vt:lpstr>CONCLUSIONS.     1.  Are you willing to be            obedient? </vt:lpstr>
      <vt:lpstr>CONCLUSIONS cont.     2.  Are you willing to be corrected?     Proverbs 12:1  Whoever loves discipline          loves knowledge, but he who hates        rebuke (correction) is STUPID.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David Eaton</cp:lastModifiedBy>
  <cp:revision>49</cp:revision>
  <dcterms:created xsi:type="dcterms:W3CDTF">2010-04-12T23:12:02Z</dcterms:created>
  <dcterms:modified xsi:type="dcterms:W3CDTF">2022-11-25T10:33:44Z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